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9" r:id="rId3"/>
    <p:sldId id="261" r:id="rId4"/>
    <p:sldId id="262" r:id="rId5"/>
    <p:sldId id="264" r:id="rId6"/>
    <p:sldId id="265" r:id="rId7"/>
    <p:sldId id="266" r:id="rId8"/>
    <p:sldId id="258" r:id="rId9"/>
    <p:sldId id="260" r:id="rId10"/>
    <p:sldId id="275" r:id="rId11"/>
    <p:sldId id="267" r:id="rId12"/>
    <p:sldId id="269" r:id="rId13"/>
    <p:sldId id="268" r:id="rId14"/>
    <p:sldId id="270" r:id="rId15"/>
    <p:sldId id="274" r:id="rId16"/>
    <p:sldId id="263" r:id="rId17"/>
    <p:sldId id="271" r:id="rId18"/>
    <p:sldId id="276" r:id="rId19"/>
    <p:sldId id="273" r:id="rId20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416"/>
    <a:srgbClr val="6C901C"/>
    <a:srgbClr val="90C226"/>
    <a:srgbClr val="6095C9"/>
    <a:srgbClr val="99D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1667" autoAdjust="0"/>
  </p:normalViewPr>
  <p:slideViewPr>
    <p:cSldViewPr snapToGrid="0">
      <p:cViewPr varScale="1">
        <p:scale>
          <a:sx n="63" d="100"/>
          <a:sy n="63" d="100"/>
        </p:scale>
        <p:origin x="2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082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D6616-1BF9-44F0-BD98-C6B846491239}" type="datetimeFigureOut">
              <a:rPr lang="es-UY" smtClean="0"/>
              <a:t>23/1/2019</a:t>
            </a:fld>
            <a:endParaRPr lang="es-U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AE1C1-7F36-4A29-B4AB-67AC3F9ED072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234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ABFAB-B1B9-4DCB-9462-51D1F29F0CCB}" type="datetimeFigureOut">
              <a:rPr lang="es-UY" smtClean="0"/>
              <a:t>23/1/2019</a:t>
            </a:fld>
            <a:endParaRPr lang="es-U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FB0FD-CC84-463C-8F00-677F14829CC5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18090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B0FD-CC84-463C-8F00-677F14829CC5}" type="slidenum">
              <a:rPr lang="es-UY" smtClean="0"/>
              <a:t>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037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6735" y="0"/>
            <a:ext cx="5906792" cy="6858000"/>
            <a:chOff x="4151" y="0"/>
            <a:chExt cx="5906792" cy="6858000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0635"/>
            <a:stretch/>
          </p:blipFill>
          <p:spPr>
            <a:xfrm>
              <a:off x="4151" y="0"/>
              <a:ext cx="5906792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6" y="1536188"/>
              <a:ext cx="5891796" cy="189281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64825" y="5147738"/>
              <a:ext cx="4009946" cy="72816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00056" y="1536188"/>
            <a:ext cx="6291943" cy="1892812"/>
          </a:xfrm>
          <a:pattFill prst="pct30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rIns="288000" anchor="t" anchorCtr="0">
            <a:noAutofit/>
          </a:bodyPr>
          <a:lstStyle>
            <a:lvl1pPr algn="r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87116" y="3429000"/>
            <a:ext cx="6291944" cy="1096899"/>
          </a:xfrm>
        </p:spPr>
        <p:txBody>
          <a:bodyPr anchor="t"/>
          <a:lstStyle>
            <a:lvl1pPr marL="0" indent="0" algn="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7462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964376" cy="81408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44038"/>
            <a:ext cx="8964376" cy="45135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6286500"/>
            <a:ext cx="12192000" cy="577617"/>
          </a:xfrm>
          <a:prstGeom prst="rect">
            <a:avLst/>
          </a:prstGeom>
          <a:gradFill flip="none" rotWithShape="1">
            <a:gsLst>
              <a:gs pos="0">
                <a:srgbClr val="99D420">
                  <a:tint val="66000"/>
                  <a:satMod val="160000"/>
                </a:srgbClr>
              </a:gs>
              <a:gs pos="76000">
                <a:srgbClr val="EBFBDC"/>
              </a:gs>
              <a:gs pos="45000">
                <a:srgbClr val="99D420">
                  <a:tint val="44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Text Box 8"/>
          <p:cNvSpPr txBox="1">
            <a:spLocks noChangeArrowheads="1"/>
          </p:cNvSpPr>
          <p:nvPr userDrawn="1"/>
        </p:nvSpPr>
        <p:spPr bwMode="auto">
          <a:xfrm>
            <a:off x="10260531" y="6506678"/>
            <a:ext cx="1851159" cy="22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s-MX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</a:rPr>
              <a:t>W </a:t>
            </a:r>
            <a:r>
              <a:rPr kumimoji="0" lang="es-MX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</a:rPr>
              <a:t>W</a:t>
            </a:r>
            <a:r>
              <a:rPr kumimoji="0" lang="es-MX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</a:rPr>
              <a:t> </a:t>
            </a:r>
            <a:r>
              <a:rPr kumimoji="0" lang="es-MX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</a:rPr>
              <a:t>W</a:t>
            </a:r>
            <a:r>
              <a:rPr kumimoji="0" lang="es-MX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</a:rPr>
              <a:t> . V A I R I X . C O M</a:t>
            </a:r>
            <a:endParaRPr kumimoji="0" lang="es-UY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" y="6365006"/>
            <a:ext cx="1676400" cy="4762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80175" y="6382221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s-UY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3701" y="6376703"/>
            <a:ext cx="911939" cy="365125"/>
          </a:xfrm>
          <a:prstGeom prst="rect">
            <a:avLst/>
          </a:prstGeom>
        </p:spPr>
        <p:txBody>
          <a:bodyPr/>
          <a:lstStyle/>
          <a:p>
            <a:fld id="{23BED77C-9609-4AD0-9D08-52159D29AD2D}" type="datetimeFigureOut">
              <a:rPr lang="es-UY" smtClean="0"/>
              <a:t>23/1/2019</a:t>
            </a:fld>
            <a:endParaRPr lang="es-U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01554" y="6384966"/>
            <a:ext cx="683339" cy="365125"/>
          </a:xfrm>
          <a:prstGeom prst="rect">
            <a:avLst/>
          </a:prstGeom>
        </p:spPr>
        <p:txBody>
          <a:bodyPr/>
          <a:lstStyle/>
          <a:p>
            <a:fld id="{F83D4598-D123-4007-AAD7-14F910FB72A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616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4868" y="1176871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4868" y="3003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80175" y="6382221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s-UY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3701" y="6376703"/>
            <a:ext cx="911939" cy="365125"/>
          </a:xfrm>
          <a:prstGeom prst="rect">
            <a:avLst/>
          </a:prstGeom>
        </p:spPr>
        <p:txBody>
          <a:bodyPr/>
          <a:lstStyle/>
          <a:p>
            <a:fld id="{23BED77C-9609-4AD0-9D08-52159D29AD2D}" type="datetimeFigureOut">
              <a:rPr lang="es-UY" smtClean="0"/>
              <a:t>23/1/2019</a:t>
            </a:fld>
            <a:endParaRPr lang="es-UY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01554" y="6384966"/>
            <a:ext cx="683339" cy="365125"/>
          </a:xfrm>
          <a:prstGeom prst="rect">
            <a:avLst/>
          </a:prstGeom>
        </p:spPr>
        <p:txBody>
          <a:bodyPr/>
          <a:lstStyle/>
          <a:p>
            <a:fld id="{F83D4598-D123-4007-AAD7-14F910FB72A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7041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7" y="2160590"/>
            <a:ext cx="4184035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80175" y="6382221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s-UY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3701" y="6376703"/>
            <a:ext cx="911939" cy="365125"/>
          </a:xfrm>
          <a:prstGeom prst="rect">
            <a:avLst/>
          </a:prstGeom>
        </p:spPr>
        <p:txBody>
          <a:bodyPr/>
          <a:lstStyle/>
          <a:p>
            <a:fld id="{23BED77C-9609-4AD0-9D08-52159D29AD2D}" type="datetimeFigureOut">
              <a:rPr lang="es-UY" smtClean="0"/>
              <a:t>23/1/2019</a:t>
            </a:fld>
            <a:endParaRPr lang="es-UY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01554" y="6384966"/>
            <a:ext cx="683339" cy="365125"/>
          </a:xfrm>
          <a:prstGeom prst="rect">
            <a:avLst/>
          </a:prstGeom>
        </p:spPr>
        <p:txBody>
          <a:bodyPr/>
          <a:lstStyle/>
          <a:p>
            <a:fld id="{F83D4598-D123-4007-AAD7-14F910FB72AA}" type="slidenum">
              <a:rPr lang="es-UY" smtClean="0"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51293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3BED77C-9609-4AD0-9D08-52159D29AD2D}" type="datetimeFigureOut">
              <a:rPr lang="es-UY" smtClean="0"/>
              <a:pPr/>
              <a:t>23/1/2019</a:t>
            </a:fld>
            <a:endParaRPr lang="es-U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D4598-D123-4007-AAD7-14F910FB72AA}" type="slidenum">
              <a:rPr lang="es-UY" smtClean="0"/>
              <a:pPr/>
              <a:t>‹#›</a:t>
            </a:fld>
            <a:endParaRPr lang="es-UY" dirty="0"/>
          </a:p>
        </p:txBody>
      </p:sp>
      <p:pic>
        <p:nvPicPr>
          <p:cNvPr id="6" name="Picture 2" descr="http://cache-blog.credit.com/wp-content/uploads/2013/03/11_credit_questions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" y="-64359"/>
            <a:ext cx="9906000" cy="635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50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3409950"/>
            <a:ext cx="1895475" cy="344805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3409950"/>
            <a:ext cx="1895476" cy="34480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658350" y="0"/>
            <a:ext cx="2533650" cy="4143375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>
          <a:xfrm>
            <a:off x="0" y="6286500"/>
            <a:ext cx="12192000" cy="577617"/>
          </a:xfrm>
          <a:prstGeom prst="rect">
            <a:avLst/>
          </a:prstGeom>
          <a:gradFill flip="none" rotWithShape="1">
            <a:gsLst>
              <a:gs pos="0">
                <a:srgbClr val="99D420">
                  <a:tint val="66000"/>
                  <a:satMod val="160000"/>
                </a:srgbClr>
              </a:gs>
              <a:gs pos="50000">
                <a:srgbClr val="99D420">
                  <a:tint val="44500"/>
                  <a:satMod val="160000"/>
                </a:srgbClr>
              </a:gs>
              <a:gs pos="100000">
                <a:srgbClr val="99D42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1" name="Text Box 8"/>
          <p:cNvSpPr txBox="1">
            <a:spLocks noChangeArrowheads="1"/>
          </p:cNvSpPr>
          <p:nvPr userDrawn="1"/>
        </p:nvSpPr>
        <p:spPr bwMode="auto">
          <a:xfrm>
            <a:off x="10857565" y="6515660"/>
            <a:ext cx="1254125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</a:pPr>
            <a:r>
              <a:rPr kumimoji="0" lang="es-MX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</a:rPr>
              <a:t>W </a:t>
            </a:r>
            <a:r>
              <a:rPr kumimoji="0" lang="es-MX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</a:rPr>
              <a:t>W</a:t>
            </a:r>
            <a:r>
              <a:rPr kumimoji="0" lang="es-MX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</a:rPr>
              <a:t> </a:t>
            </a:r>
            <a:r>
              <a:rPr kumimoji="0" lang="es-MX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</a:rPr>
              <a:t>W</a:t>
            </a:r>
            <a:r>
              <a:rPr kumimoji="0" lang="es-MX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rdia New" panose="020B0304020202020204" pitchFamily="34" charset="-34"/>
              </a:rPr>
              <a:t> . V A I R I X . C O M</a:t>
            </a:r>
            <a:endParaRPr kumimoji="0" lang="es-U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" y="6365006"/>
            <a:ext cx="1676400" cy="476250"/>
          </a:xfrm>
          <a:prstGeom prst="rect">
            <a:avLst/>
          </a:prstGeom>
        </p:spPr>
      </p:pic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0175" y="6382221"/>
            <a:ext cx="6297612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endParaRPr lang="es-UY" dirty="0"/>
          </a:p>
        </p:txBody>
      </p:sp>
      <p:sp>
        <p:nvSpPr>
          <p:cNvPr id="34" name="Date Placeholder 3"/>
          <p:cNvSpPr>
            <a:spLocks noGrp="1"/>
          </p:cNvSpPr>
          <p:nvPr>
            <p:ph type="dt" sz="half" idx="2"/>
          </p:nvPr>
        </p:nvSpPr>
        <p:spPr>
          <a:xfrm>
            <a:off x="8502435" y="6375161"/>
            <a:ext cx="911939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23BED77C-9609-4AD0-9D08-52159D29AD2D}" type="datetimeFigureOut">
              <a:rPr lang="es-UY" smtClean="0"/>
              <a:pPr/>
              <a:t>23/1/2019</a:t>
            </a:fld>
            <a:endParaRPr lang="es-UY" dirty="0"/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35249" y="6368705"/>
            <a:ext cx="683339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F83D4598-D123-4007-AAD7-14F910FB72AA}" type="slidenum">
              <a:rPr lang="es-UY" smtClean="0"/>
              <a:pPr/>
              <a:t>‹#›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4345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457178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82" indent="-342882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13" indent="-285737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4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20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298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74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652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829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006" indent="-228589" algn="l" defTabSz="457178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irix-dmacchi/8_hrs_as_vairix_dev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hub.com:vairix-dmacchi/8_hrs_as_vairix_dev.gi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3000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8 horas como desarrollador en VAIRIX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645169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09:50 – </a:t>
            </a:r>
            <a:r>
              <a:rPr lang="es-MX" dirty="0" err="1"/>
              <a:t>Git</a:t>
            </a:r>
            <a:r>
              <a:rPr lang="es-MX" dirty="0"/>
              <a:t> time! (</a:t>
            </a:r>
            <a:r>
              <a:rPr lang="es-MX" i="1" dirty="0" err="1"/>
              <a:t>branch</a:t>
            </a:r>
            <a:r>
              <a:rPr lang="es-MX" dirty="0"/>
              <a:t>)</a:t>
            </a:r>
            <a:endParaRPr lang="es-UY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lvl="1" indent="-174625">
              <a:buFont typeface="Arial" panose="020B0604020202020204" pitchFamily="34" charset="0"/>
              <a:buChar char="$"/>
            </a:pPr>
            <a:r>
              <a:rPr lang="en-US" sz="1800" dirty="0" err="1">
                <a:solidFill>
                  <a:schemeClr val="bg1"/>
                </a:solidFill>
              </a:rPr>
              <a:t>git</a:t>
            </a:r>
            <a:r>
              <a:rPr lang="en-US" sz="1800" dirty="0">
                <a:solidFill>
                  <a:schemeClr val="bg1"/>
                </a:solidFill>
              </a:rPr>
              <a:t> status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………..</a:t>
            </a:r>
          </a:p>
          <a:p>
            <a:pPr marL="174625" lvl="1" indent="-174625">
              <a:buFont typeface="Arial" panose="020B0604020202020204" pitchFamily="34" charset="0"/>
              <a:buChar char="$"/>
            </a:pPr>
            <a:r>
              <a:rPr lang="en-US" sz="1800" dirty="0" err="1">
                <a:solidFill>
                  <a:schemeClr val="bg1"/>
                </a:solidFill>
              </a:rPr>
              <a:t>git</a:t>
            </a:r>
            <a:r>
              <a:rPr lang="en-US" sz="1800" dirty="0">
                <a:solidFill>
                  <a:schemeClr val="bg1"/>
                </a:solidFill>
              </a:rPr>
              <a:t> checkout –b ort_06_04_patient_crud</a:t>
            </a:r>
            <a:br>
              <a:rPr lang="es-MX" sz="1800" dirty="0">
                <a:solidFill>
                  <a:schemeClr val="bg1"/>
                </a:solidFill>
              </a:rPr>
            </a:br>
            <a:endParaRPr lang="es-MX" sz="1800" dirty="0">
              <a:solidFill>
                <a:schemeClr val="bg1"/>
              </a:solidFill>
            </a:endParaRPr>
          </a:p>
          <a:p>
            <a:pPr marL="0" lvl="1" indent="0">
              <a:buNone/>
            </a:pPr>
            <a:r>
              <a:rPr lang="es-MX" sz="1800" dirty="0">
                <a:solidFill>
                  <a:schemeClr val="bg1"/>
                </a:solidFill>
              </a:rPr>
              <a:t>/8_hrs_as_vairix_dev:</a:t>
            </a:r>
            <a:r>
              <a:rPr lang="en-US" sz="1800" dirty="0">
                <a:solidFill>
                  <a:schemeClr val="bg1"/>
                </a:solidFill>
              </a:rPr>
              <a:t>ort_06_04_patient_crud </a:t>
            </a:r>
            <a:r>
              <a:rPr lang="en-US" sz="1800" dirty="0">
                <a:solidFill>
                  <a:schemeClr val="accent2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78242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10:00 – “Especificar” paciente</a:t>
            </a:r>
            <a:endParaRPr lang="es-U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Modelo </a:t>
            </a:r>
            <a:r>
              <a:rPr lang="es-MX" i="1" dirty="0" err="1"/>
              <a:t>patient</a:t>
            </a:r>
            <a:endParaRPr lang="es-MX" i="1" dirty="0"/>
          </a:p>
          <a:p>
            <a:pPr lvl="1"/>
            <a:r>
              <a:rPr lang="es-MX" dirty="0" err="1"/>
              <a:t>Name</a:t>
            </a:r>
            <a:r>
              <a:rPr lang="es-MX" dirty="0"/>
              <a:t>: </a:t>
            </a:r>
            <a:r>
              <a:rPr lang="es-MX" dirty="0" err="1"/>
              <a:t>string</a:t>
            </a:r>
            <a:endParaRPr lang="es-MX" dirty="0"/>
          </a:p>
          <a:p>
            <a:pPr lvl="1"/>
            <a:r>
              <a:rPr lang="es-MX" dirty="0" err="1"/>
              <a:t>Age</a:t>
            </a:r>
            <a:r>
              <a:rPr lang="es-MX" dirty="0"/>
              <a:t>: </a:t>
            </a:r>
            <a:r>
              <a:rPr lang="es-MX" dirty="0" err="1"/>
              <a:t>integer</a:t>
            </a:r>
            <a:endParaRPr lang="es-MX" dirty="0"/>
          </a:p>
          <a:p>
            <a:pPr lvl="1"/>
            <a:r>
              <a:rPr lang="es-MX" dirty="0"/>
              <a:t>Medical record: </a:t>
            </a:r>
            <a:r>
              <a:rPr lang="es-MX" dirty="0" err="1"/>
              <a:t>text</a:t>
            </a:r>
            <a:endParaRPr lang="es-MX" dirty="0"/>
          </a:p>
          <a:p>
            <a:pPr marL="457176" lvl="1" indent="0">
              <a:buNone/>
            </a:pPr>
            <a:endParaRPr lang="es-MX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5" y="3234814"/>
            <a:ext cx="9624256" cy="29890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lvl="1" indent="-174625">
              <a:buFont typeface="Arial" panose="020B0604020202020204" pitchFamily="34" charset="0"/>
              <a:buChar char="$"/>
            </a:pPr>
            <a:r>
              <a:rPr lang="en-US" sz="1800" dirty="0">
                <a:solidFill>
                  <a:schemeClr val="bg1"/>
                </a:solidFill>
              </a:rPr>
              <a:t>rails g scaffold Patient </a:t>
            </a:r>
            <a:r>
              <a:rPr lang="en-US" sz="1800" dirty="0" err="1">
                <a:solidFill>
                  <a:schemeClr val="bg1"/>
                </a:solidFill>
              </a:rPr>
              <a:t>name:string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age:integer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medical_record:text</a:t>
            </a:r>
            <a:br>
              <a:rPr lang="es-MX" dirty="0">
                <a:solidFill>
                  <a:schemeClr val="bg1"/>
                </a:solidFill>
              </a:rPr>
            </a:br>
            <a:br>
              <a:rPr lang="es-MX" dirty="0">
                <a:solidFill>
                  <a:schemeClr val="bg1"/>
                </a:solidFill>
              </a:rPr>
            </a:br>
            <a:r>
              <a:rPr lang="es-MX" sz="1800" dirty="0" err="1">
                <a:solidFill>
                  <a:schemeClr val="bg1"/>
                </a:solidFill>
              </a:rPr>
              <a:t>Running</a:t>
            </a:r>
            <a:r>
              <a:rPr lang="es-MX" sz="1800" dirty="0">
                <a:solidFill>
                  <a:schemeClr val="bg1"/>
                </a:solidFill>
              </a:rPr>
              <a:t> </a:t>
            </a:r>
            <a:r>
              <a:rPr lang="es-MX" sz="1800" dirty="0" err="1">
                <a:solidFill>
                  <a:schemeClr val="bg1"/>
                </a:solidFill>
              </a:rPr>
              <a:t>via</a:t>
            </a:r>
            <a:r>
              <a:rPr lang="es-MX" sz="1800" dirty="0">
                <a:solidFill>
                  <a:schemeClr val="bg1"/>
                </a:solidFill>
              </a:rPr>
              <a:t> Spring </a:t>
            </a:r>
            <a:r>
              <a:rPr lang="es-MX" sz="1800" dirty="0" err="1">
                <a:solidFill>
                  <a:schemeClr val="bg1"/>
                </a:solidFill>
              </a:rPr>
              <a:t>preloader</a:t>
            </a:r>
            <a:r>
              <a:rPr lang="es-MX" sz="1800" dirty="0">
                <a:solidFill>
                  <a:schemeClr val="bg1"/>
                </a:solidFill>
              </a:rPr>
              <a:t> in </a:t>
            </a:r>
            <a:r>
              <a:rPr lang="es-MX" sz="1800" dirty="0" err="1">
                <a:solidFill>
                  <a:schemeClr val="bg1"/>
                </a:solidFill>
              </a:rPr>
              <a:t>process</a:t>
            </a:r>
            <a:r>
              <a:rPr lang="es-MX" sz="1800" dirty="0">
                <a:solidFill>
                  <a:schemeClr val="bg1"/>
                </a:solidFill>
              </a:rPr>
              <a:t> 3220</a:t>
            </a:r>
            <a:br>
              <a:rPr lang="es-MX" sz="1800" dirty="0">
                <a:solidFill>
                  <a:schemeClr val="bg1"/>
                </a:solidFill>
              </a:rPr>
            </a:br>
            <a:r>
              <a:rPr lang="es-MX" sz="1800" dirty="0" err="1">
                <a:solidFill>
                  <a:schemeClr val="bg1"/>
                </a:solidFill>
              </a:rPr>
              <a:t>invoke</a:t>
            </a:r>
            <a:r>
              <a:rPr lang="es-MX" sz="1800" dirty="0">
                <a:solidFill>
                  <a:schemeClr val="bg1"/>
                </a:solidFill>
              </a:rPr>
              <a:t>  </a:t>
            </a:r>
            <a:r>
              <a:rPr lang="es-MX" sz="1800" dirty="0" err="1">
                <a:solidFill>
                  <a:schemeClr val="bg1"/>
                </a:solidFill>
              </a:rPr>
              <a:t>active_record</a:t>
            </a:r>
            <a:br>
              <a:rPr lang="es-MX" sz="1800" dirty="0">
                <a:solidFill>
                  <a:schemeClr val="bg1"/>
                </a:solidFill>
              </a:rPr>
            </a:br>
            <a:r>
              <a:rPr lang="es-MX" sz="1800" dirty="0" err="1">
                <a:solidFill>
                  <a:schemeClr val="accent1"/>
                </a:solidFill>
              </a:rPr>
              <a:t>create</a:t>
            </a:r>
            <a:r>
              <a:rPr lang="es-MX" sz="1800" dirty="0">
                <a:solidFill>
                  <a:schemeClr val="bg1"/>
                </a:solidFill>
              </a:rPr>
              <a:t>    </a:t>
            </a:r>
            <a:r>
              <a:rPr lang="es-MX" sz="1800" dirty="0" err="1">
                <a:solidFill>
                  <a:schemeClr val="bg1"/>
                </a:solidFill>
              </a:rPr>
              <a:t>db</a:t>
            </a:r>
            <a:r>
              <a:rPr lang="es-MX" sz="1800" dirty="0">
                <a:solidFill>
                  <a:schemeClr val="bg1"/>
                </a:solidFill>
              </a:rPr>
              <a:t>/</a:t>
            </a:r>
            <a:r>
              <a:rPr lang="es-MX" sz="1800" dirty="0" err="1">
                <a:solidFill>
                  <a:schemeClr val="bg1"/>
                </a:solidFill>
              </a:rPr>
              <a:t>migrate</a:t>
            </a:r>
            <a:r>
              <a:rPr lang="es-MX" sz="1800" dirty="0">
                <a:solidFill>
                  <a:schemeClr val="bg1"/>
                </a:solidFill>
              </a:rPr>
              <a:t>/20160405204433_create_patients.rb</a:t>
            </a:r>
            <a:br>
              <a:rPr lang="es-MX" sz="1800" dirty="0">
                <a:solidFill>
                  <a:schemeClr val="bg1"/>
                </a:solidFill>
              </a:rPr>
            </a:br>
            <a:r>
              <a:rPr lang="es-MX" sz="1800" dirty="0" err="1">
                <a:solidFill>
                  <a:schemeClr val="accent1"/>
                </a:solidFill>
              </a:rPr>
              <a:t>create</a:t>
            </a:r>
            <a:r>
              <a:rPr lang="es-MX" sz="1800" dirty="0">
                <a:solidFill>
                  <a:schemeClr val="bg1"/>
                </a:solidFill>
              </a:rPr>
              <a:t>    app/</a:t>
            </a:r>
            <a:r>
              <a:rPr lang="es-MX" sz="1800" dirty="0" err="1">
                <a:solidFill>
                  <a:schemeClr val="bg1"/>
                </a:solidFill>
              </a:rPr>
              <a:t>models</a:t>
            </a:r>
            <a:r>
              <a:rPr lang="es-MX" sz="1800" dirty="0">
                <a:solidFill>
                  <a:schemeClr val="bg1"/>
                </a:solidFill>
              </a:rPr>
              <a:t>/</a:t>
            </a:r>
            <a:r>
              <a:rPr lang="es-MX" sz="1800" dirty="0" err="1">
                <a:solidFill>
                  <a:schemeClr val="bg1"/>
                </a:solidFill>
              </a:rPr>
              <a:t>patient.rb</a:t>
            </a:r>
            <a:br>
              <a:rPr lang="es-MX" sz="1800" dirty="0">
                <a:solidFill>
                  <a:schemeClr val="bg1"/>
                </a:solidFill>
              </a:rPr>
            </a:br>
            <a:r>
              <a:rPr lang="es-MX" sz="1800" dirty="0" err="1">
                <a:solidFill>
                  <a:schemeClr val="bg1"/>
                </a:solidFill>
              </a:rPr>
              <a:t>invoke</a:t>
            </a:r>
            <a:r>
              <a:rPr lang="es-MX" sz="1800" dirty="0">
                <a:solidFill>
                  <a:schemeClr val="bg1"/>
                </a:solidFill>
              </a:rPr>
              <a:t>    </a:t>
            </a:r>
            <a:r>
              <a:rPr lang="es-MX" sz="1800" dirty="0" err="1">
                <a:solidFill>
                  <a:schemeClr val="bg1"/>
                </a:solidFill>
              </a:rPr>
              <a:t>test_unit</a:t>
            </a:r>
            <a:br>
              <a:rPr lang="es-MX" sz="1800" dirty="0">
                <a:solidFill>
                  <a:schemeClr val="bg1"/>
                </a:solidFill>
              </a:rPr>
            </a:br>
            <a:r>
              <a:rPr lang="es-MX" sz="1800" dirty="0" err="1">
                <a:solidFill>
                  <a:schemeClr val="accent1"/>
                </a:solidFill>
              </a:rPr>
              <a:t>create</a:t>
            </a:r>
            <a:r>
              <a:rPr lang="es-MX" sz="1800" dirty="0">
                <a:solidFill>
                  <a:schemeClr val="bg1"/>
                </a:solidFill>
              </a:rPr>
              <a:t>      test/</a:t>
            </a:r>
            <a:r>
              <a:rPr lang="es-MX" sz="1800" dirty="0" err="1">
                <a:solidFill>
                  <a:schemeClr val="bg1"/>
                </a:solidFill>
              </a:rPr>
              <a:t>models</a:t>
            </a:r>
            <a:r>
              <a:rPr lang="es-MX" sz="1800" dirty="0">
                <a:solidFill>
                  <a:schemeClr val="bg1"/>
                </a:solidFill>
              </a:rPr>
              <a:t>/</a:t>
            </a:r>
            <a:r>
              <a:rPr lang="es-MX" sz="1800" dirty="0" err="1">
                <a:solidFill>
                  <a:schemeClr val="bg1"/>
                </a:solidFill>
              </a:rPr>
              <a:t>patient_test.rb</a:t>
            </a:r>
            <a:br>
              <a:rPr lang="es-MX" sz="1800" dirty="0">
                <a:solidFill>
                  <a:schemeClr val="bg1"/>
                </a:solidFill>
              </a:rPr>
            </a:br>
            <a:r>
              <a:rPr lang="es-MX" sz="1800" dirty="0" err="1">
                <a:solidFill>
                  <a:schemeClr val="accent1"/>
                </a:solidFill>
              </a:rPr>
              <a:t>create</a:t>
            </a:r>
            <a:r>
              <a:rPr lang="es-MX" sz="1800" dirty="0">
                <a:solidFill>
                  <a:schemeClr val="bg1"/>
                </a:solidFill>
              </a:rPr>
              <a:t>      test/</a:t>
            </a:r>
            <a:r>
              <a:rPr lang="es-MX" sz="1800" dirty="0" err="1">
                <a:solidFill>
                  <a:schemeClr val="bg1"/>
                </a:solidFill>
              </a:rPr>
              <a:t>fixtures</a:t>
            </a:r>
            <a:r>
              <a:rPr lang="es-MX" sz="1800" dirty="0">
                <a:solidFill>
                  <a:schemeClr val="bg1"/>
                </a:solidFill>
              </a:rPr>
              <a:t>/</a:t>
            </a:r>
            <a:r>
              <a:rPr lang="es-MX" sz="1800" dirty="0" err="1">
                <a:solidFill>
                  <a:schemeClr val="bg1"/>
                </a:solidFill>
              </a:rPr>
              <a:t>patients.yml</a:t>
            </a:r>
            <a:endParaRPr lang="es-MX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8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10:10 – Levantar servidor</a:t>
            </a:r>
            <a:endParaRPr lang="es-U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5" y="1444038"/>
            <a:ext cx="9624256" cy="8862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buFont typeface="Arial" panose="020B0604020202020204" pitchFamily="34" charset="0"/>
              <a:buChar char="$"/>
            </a:pPr>
            <a:r>
              <a:rPr lang="es-UY" dirty="0" err="1">
                <a:solidFill>
                  <a:schemeClr val="bg1"/>
                </a:solidFill>
              </a:rPr>
              <a:t>rails</a:t>
            </a:r>
            <a:r>
              <a:rPr lang="es-UY" dirty="0">
                <a:solidFill>
                  <a:schemeClr val="bg1"/>
                </a:solidFill>
              </a:rPr>
              <a:t> s</a:t>
            </a:r>
            <a:br>
              <a:rPr lang="es-UY" dirty="0">
                <a:solidFill>
                  <a:schemeClr val="bg1"/>
                </a:solidFill>
              </a:rPr>
            </a:br>
            <a:endParaRPr lang="es-UY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14" y="2061762"/>
            <a:ext cx="7803877" cy="38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0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10:15 – Correr migraciones</a:t>
            </a:r>
            <a:endParaRPr lang="es-U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5" y="1444039"/>
            <a:ext cx="4219128" cy="34622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buFont typeface="Arial" panose="020B0604020202020204" pitchFamily="34" charset="0"/>
              <a:buChar char="$"/>
            </a:pPr>
            <a:r>
              <a:rPr lang="es-MX" dirty="0" err="1">
                <a:solidFill>
                  <a:schemeClr val="bg1"/>
                </a:solidFill>
              </a:rPr>
              <a:t>rake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db:migrate</a:t>
            </a:r>
            <a:endParaRPr lang="es-MX" dirty="0">
              <a:solidFill>
                <a:schemeClr val="bg1"/>
              </a:solidFill>
            </a:endParaRPr>
          </a:p>
          <a:p>
            <a:pPr marL="174625" indent="-174625">
              <a:buFont typeface="Arial" panose="020B0604020202020204" pitchFamily="34" charset="0"/>
              <a:buChar char="$"/>
            </a:pPr>
            <a:endParaRPr lang="es-MX" dirty="0">
              <a:solidFill>
                <a:schemeClr val="bg1"/>
              </a:solidFill>
            </a:endParaRPr>
          </a:p>
          <a:p>
            <a:pPr marL="174625" indent="-174625">
              <a:buFont typeface="Arial" panose="020B0604020202020204" pitchFamily="34" charset="0"/>
              <a:buChar char="$"/>
            </a:pPr>
            <a:r>
              <a:rPr lang="es-MX" dirty="0" err="1">
                <a:solidFill>
                  <a:schemeClr val="bg1"/>
                </a:solidFill>
              </a:rPr>
              <a:t>rails</a:t>
            </a:r>
            <a:r>
              <a:rPr lang="es-MX" dirty="0">
                <a:solidFill>
                  <a:schemeClr val="bg1"/>
                </a:solidFill>
              </a:rPr>
              <a:t> s</a:t>
            </a:r>
            <a:endParaRPr lang="es-UY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4" r="26008" b="39088"/>
          <a:stretch/>
        </p:blipFill>
        <p:spPr>
          <a:xfrm>
            <a:off x="4896463" y="1443350"/>
            <a:ext cx="4739150" cy="34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9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10:30 – Funcionalidad lista</a:t>
            </a:r>
            <a:endParaRPr lang="es-U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8322" b="65319"/>
          <a:stretch/>
        </p:blipFill>
        <p:spPr>
          <a:xfrm>
            <a:off x="677336" y="1433518"/>
            <a:ext cx="8968110" cy="15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1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10:45 – </a:t>
            </a:r>
            <a:r>
              <a:rPr lang="es-MX" dirty="0" err="1"/>
              <a:t>Git</a:t>
            </a:r>
            <a:r>
              <a:rPr lang="es-MX" dirty="0"/>
              <a:t> time! (</a:t>
            </a:r>
            <a:r>
              <a:rPr lang="es-MX" dirty="0" err="1"/>
              <a:t>commit+push</a:t>
            </a:r>
            <a:r>
              <a:rPr lang="es-MX" dirty="0"/>
              <a:t>)</a:t>
            </a:r>
            <a:endParaRPr lang="es-UY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lvl="1" indent="-174625">
              <a:buFont typeface="Arial" panose="020B0604020202020204" pitchFamily="34" charset="0"/>
              <a:buChar char="$"/>
            </a:pPr>
            <a:r>
              <a:rPr lang="en-US" sz="1800" dirty="0" err="1">
                <a:solidFill>
                  <a:schemeClr val="bg1"/>
                </a:solidFill>
              </a:rPr>
              <a:t>git</a:t>
            </a:r>
            <a:r>
              <a:rPr lang="en-US" sz="1800" dirty="0">
                <a:solidFill>
                  <a:schemeClr val="bg1"/>
                </a:solidFill>
              </a:rPr>
              <a:t> status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………..</a:t>
            </a:r>
          </a:p>
          <a:p>
            <a:pPr marL="174625" lvl="1" indent="-174625">
              <a:buFont typeface="Arial" panose="020B0604020202020204" pitchFamily="34" charset="0"/>
              <a:buChar char="$"/>
            </a:pPr>
            <a:r>
              <a:rPr lang="en-US" sz="1800" dirty="0" err="1">
                <a:solidFill>
                  <a:schemeClr val="bg1"/>
                </a:solidFill>
              </a:rPr>
              <a:t>git</a:t>
            </a:r>
            <a:r>
              <a:rPr lang="en-US" sz="1800" dirty="0">
                <a:solidFill>
                  <a:schemeClr val="bg1"/>
                </a:solidFill>
              </a:rPr>
              <a:t> add .</a:t>
            </a:r>
          </a:p>
          <a:p>
            <a:pPr marL="174625" lvl="1" indent="-174625">
              <a:buFont typeface="Arial" panose="020B0604020202020204" pitchFamily="34" charset="0"/>
              <a:buChar char="$"/>
            </a:pPr>
            <a:r>
              <a:rPr lang="en-US" sz="1800" dirty="0" err="1">
                <a:solidFill>
                  <a:schemeClr val="bg1"/>
                </a:solidFill>
              </a:rPr>
              <a:t>git</a:t>
            </a:r>
            <a:r>
              <a:rPr lang="en-US" sz="1800" dirty="0">
                <a:solidFill>
                  <a:schemeClr val="bg1"/>
                </a:solidFill>
              </a:rPr>
              <a:t> commit –</a:t>
            </a:r>
            <a:r>
              <a:rPr lang="en-US" sz="1800" dirty="0" err="1">
                <a:solidFill>
                  <a:schemeClr val="bg1"/>
                </a:solidFill>
              </a:rPr>
              <a:t>m”Patients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CRUD+index</a:t>
            </a:r>
            <a:r>
              <a:rPr lang="en-US" sz="1800" dirty="0">
                <a:solidFill>
                  <a:schemeClr val="bg1"/>
                </a:solidFill>
              </a:rPr>
              <a:t>”</a:t>
            </a:r>
          </a:p>
          <a:p>
            <a:pPr marL="174625" lvl="1" indent="-174625">
              <a:buFont typeface="Arial" panose="020B0604020202020204" pitchFamily="34" charset="0"/>
              <a:buChar char="$"/>
            </a:pPr>
            <a:r>
              <a:rPr lang="en-US" sz="1800" dirty="0" err="1">
                <a:solidFill>
                  <a:schemeClr val="bg1"/>
                </a:solidFill>
              </a:rPr>
              <a:t>git</a:t>
            </a:r>
            <a:r>
              <a:rPr lang="en-US" sz="1800" dirty="0">
                <a:solidFill>
                  <a:schemeClr val="bg1"/>
                </a:solidFill>
              </a:rPr>
              <a:t> push origin ort_06_04_patient_crud</a:t>
            </a:r>
            <a:endParaRPr lang="es-MX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10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14:00 – Último día de sprint (retro)</a:t>
            </a:r>
            <a:endParaRPr lang="es-U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1026" name="Picture 2" descr="slide4.png (960×720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00"/>
          <a:stretch/>
        </p:blipFill>
        <p:spPr bwMode="auto">
          <a:xfrm>
            <a:off x="677334" y="1444039"/>
            <a:ext cx="9049685" cy="451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2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15:00 – Último día del sprint (</a:t>
            </a:r>
            <a:r>
              <a:rPr lang="es-MX" i="1" dirty="0" err="1"/>
              <a:t>planning</a:t>
            </a:r>
            <a:r>
              <a:rPr lang="es-MX" dirty="0"/>
              <a:t>)</a:t>
            </a:r>
            <a:endParaRPr lang="es-U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2054" name="Picture 6" descr="http://www.karthesr.com/wp-content/uploads/2015/11/agile-planning-me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711" y="2861918"/>
            <a:ext cx="7620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alingsoftwareagility.files.wordpress.com/2008/03/draft-release-pl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5" y="1423686"/>
            <a:ext cx="42957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49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18:00 – Ta </a:t>
            </a:r>
            <a:r>
              <a:rPr lang="es-MX" dirty="0" err="1"/>
              <a:t>mañaaaaana</a:t>
            </a:r>
            <a:r>
              <a:rPr lang="es-MX" dirty="0"/>
              <a:t>!</a:t>
            </a:r>
            <a:endParaRPr lang="es-UY" dirty="0"/>
          </a:p>
        </p:txBody>
      </p:sp>
      <p:pic>
        <p:nvPicPr>
          <p:cNvPr id="1026" name="Picture 2" descr="http://cdn1.theodysseyonline.com/files/2015/12/06/635850143547839825-608668132_o-LEAVING-WORK-OFFICE-faceboo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1460103"/>
            <a:ext cx="8964612" cy="448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7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60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09:00 – </a:t>
            </a:r>
            <a:r>
              <a:rPr lang="es-MX" i="1" dirty="0" err="1"/>
              <a:t>Daily</a:t>
            </a:r>
            <a:r>
              <a:rPr lang="es-MX" i="1" dirty="0"/>
              <a:t> meeting</a:t>
            </a:r>
            <a:endParaRPr lang="es-UY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9163"/>
          <a:stretch/>
        </p:blipFill>
        <p:spPr>
          <a:xfrm>
            <a:off x="677335" y="1423686"/>
            <a:ext cx="9017134" cy="453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6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09:15 – Crear proyecto</a:t>
            </a:r>
            <a:endParaRPr lang="es-U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08"/>
          <a:stretch/>
        </p:blipFill>
        <p:spPr>
          <a:xfrm>
            <a:off x="677099" y="1899532"/>
            <a:ext cx="8964612" cy="4053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099" y="1530200"/>
            <a:ext cx="896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hlinkClick r:id="rId3"/>
              </a:rPr>
              <a:t>https://github.com/vairix-dmacchi/8_hrs_as_vairix_dev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18246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09:15 – Crear proyecto</a:t>
            </a:r>
            <a:endParaRPr lang="es-U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44038"/>
            <a:ext cx="9624256" cy="4513505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174625" indent="-174625">
              <a:buFont typeface="Arial" panose="020B0604020202020204" pitchFamily="34" charset="0"/>
              <a:buChar char="$"/>
            </a:pPr>
            <a:r>
              <a:rPr lang="es-UY" dirty="0" err="1">
                <a:solidFill>
                  <a:schemeClr val="bg1"/>
                </a:solidFill>
              </a:rPr>
              <a:t>git</a:t>
            </a:r>
            <a:r>
              <a:rPr lang="es-UY" dirty="0">
                <a:solidFill>
                  <a:schemeClr val="bg1"/>
                </a:solidFill>
              </a:rPr>
              <a:t> clone </a:t>
            </a:r>
            <a:r>
              <a:rPr lang="es-UY" dirty="0" err="1">
                <a:solidFill>
                  <a:schemeClr val="bg1"/>
                </a:solidFill>
                <a:hlinkClick r:id="rId2"/>
              </a:rPr>
              <a:t>git@github.com:vairix-dmacchi</a:t>
            </a:r>
            <a:r>
              <a:rPr lang="es-UY" dirty="0">
                <a:solidFill>
                  <a:schemeClr val="bg1"/>
                </a:solidFill>
                <a:hlinkClick r:id="rId2"/>
              </a:rPr>
              <a:t>/8_hrs_as_vairix_dev.git</a:t>
            </a:r>
            <a:r>
              <a:rPr lang="es-UY" dirty="0">
                <a:solidFill>
                  <a:schemeClr val="bg1"/>
                </a:solidFill>
              </a:rPr>
              <a:t> </a:t>
            </a:r>
            <a:r>
              <a:rPr lang="es-UY" dirty="0" err="1">
                <a:solidFill>
                  <a:schemeClr val="accent1"/>
                </a:solidFill>
              </a:rPr>
              <a:t>eight_hrs_as_vairix_dev</a:t>
            </a:r>
            <a:endParaRPr lang="es-UY" dirty="0">
              <a:solidFill>
                <a:schemeClr val="accent1"/>
              </a:solidFill>
            </a:endParaRPr>
          </a:p>
          <a:p>
            <a:pPr marL="174625" indent="-174625">
              <a:buFont typeface="Arial" panose="020B0604020202020204" pitchFamily="34" charset="0"/>
              <a:buChar char="$"/>
            </a:pPr>
            <a:endParaRPr lang="es-UY" dirty="0">
              <a:solidFill>
                <a:schemeClr val="bg1"/>
              </a:solidFill>
            </a:endParaRPr>
          </a:p>
          <a:p>
            <a:pPr marL="174625" indent="-174625">
              <a:buFont typeface="Arial" panose="020B0604020202020204" pitchFamily="34" charset="0"/>
              <a:buChar char="$"/>
            </a:pPr>
            <a:r>
              <a:rPr lang="es-UY" dirty="0" err="1">
                <a:solidFill>
                  <a:schemeClr val="bg1"/>
                </a:solidFill>
              </a:rPr>
              <a:t>rails</a:t>
            </a:r>
            <a:r>
              <a:rPr lang="es-UY" dirty="0">
                <a:solidFill>
                  <a:schemeClr val="bg1"/>
                </a:solidFill>
              </a:rPr>
              <a:t> new </a:t>
            </a:r>
            <a:r>
              <a:rPr lang="es-UY" dirty="0" err="1">
                <a:solidFill>
                  <a:schemeClr val="bg1"/>
                </a:solidFill>
              </a:rPr>
              <a:t>eight_hrs_as_vairix_dev</a:t>
            </a:r>
            <a:br>
              <a:rPr lang="es-UY" dirty="0">
                <a:solidFill>
                  <a:schemeClr val="bg1"/>
                </a:solidFill>
              </a:rPr>
            </a:br>
            <a:br>
              <a:rPr lang="es-UY" dirty="0">
                <a:solidFill>
                  <a:schemeClr val="bg1"/>
                </a:solidFill>
              </a:rPr>
            </a:br>
            <a:r>
              <a:rPr lang="es-UY" dirty="0" err="1">
                <a:solidFill>
                  <a:schemeClr val="accent1"/>
                </a:solidFill>
              </a:rPr>
              <a:t>create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 err="1">
                <a:solidFill>
                  <a:schemeClr val="accent1"/>
                </a:solidFill>
              </a:rPr>
              <a:t>create</a:t>
            </a:r>
            <a:r>
              <a:rPr lang="es-UY" dirty="0">
                <a:solidFill>
                  <a:schemeClr val="bg1"/>
                </a:solidFill>
              </a:rPr>
              <a:t>  </a:t>
            </a:r>
            <a:r>
              <a:rPr lang="es-UY" dirty="0" err="1">
                <a:solidFill>
                  <a:schemeClr val="bg1"/>
                </a:solidFill>
              </a:rPr>
              <a:t>README.rdoc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 err="1">
                <a:solidFill>
                  <a:schemeClr val="accent1"/>
                </a:solidFill>
              </a:rPr>
              <a:t>create</a:t>
            </a:r>
            <a:r>
              <a:rPr lang="es-UY" dirty="0">
                <a:solidFill>
                  <a:schemeClr val="bg1"/>
                </a:solidFill>
              </a:rPr>
              <a:t>  </a:t>
            </a:r>
            <a:r>
              <a:rPr lang="es-UY" dirty="0" err="1">
                <a:solidFill>
                  <a:schemeClr val="bg1"/>
                </a:solidFill>
              </a:rPr>
              <a:t>Rakefile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 err="1">
                <a:solidFill>
                  <a:schemeClr val="accent1"/>
                </a:solidFill>
              </a:rPr>
              <a:t>create</a:t>
            </a:r>
            <a:r>
              <a:rPr lang="es-UY" dirty="0">
                <a:solidFill>
                  <a:schemeClr val="bg1"/>
                </a:solidFill>
              </a:rPr>
              <a:t>  config.ru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 err="1">
                <a:solidFill>
                  <a:schemeClr val="accent1"/>
                </a:solidFill>
              </a:rPr>
              <a:t>create</a:t>
            </a:r>
            <a:r>
              <a:rPr lang="es-UY" dirty="0">
                <a:solidFill>
                  <a:schemeClr val="bg1"/>
                </a:solidFill>
              </a:rPr>
              <a:t>  .</a:t>
            </a:r>
            <a:r>
              <a:rPr lang="es-UY" dirty="0" err="1">
                <a:solidFill>
                  <a:schemeClr val="bg1"/>
                </a:solidFill>
              </a:rPr>
              <a:t>gitignore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 err="1">
                <a:solidFill>
                  <a:schemeClr val="accent1"/>
                </a:solidFill>
              </a:rPr>
              <a:t>create</a:t>
            </a:r>
            <a:r>
              <a:rPr lang="es-UY" dirty="0">
                <a:solidFill>
                  <a:schemeClr val="bg1"/>
                </a:solidFill>
              </a:rPr>
              <a:t>  </a:t>
            </a:r>
            <a:r>
              <a:rPr lang="es-UY" dirty="0" err="1">
                <a:solidFill>
                  <a:schemeClr val="bg1"/>
                </a:solidFill>
              </a:rPr>
              <a:t>Gemfile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 err="1">
                <a:solidFill>
                  <a:schemeClr val="accent1"/>
                </a:solidFill>
              </a:rPr>
              <a:t>create</a:t>
            </a:r>
            <a:r>
              <a:rPr lang="es-UY" dirty="0">
                <a:solidFill>
                  <a:schemeClr val="bg1"/>
                </a:solidFill>
              </a:rPr>
              <a:t>  app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 err="1">
                <a:solidFill>
                  <a:schemeClr val="accent1"/>
                </a:solidFill>
              </a:rPr>
              <a:t>create</a:t>
            </a:r>
            <a:r>
              <a:rPr lang="es-UY" dirty="0">
                <a:solidFill>
                  <a:schemeClr val="bg1"/>
                </a:solidFill>
              </a:rPr>
              <a:t>  app/</a:t>
            </a:r>
            <a:r>
              <a:rPr lang="es-UY" dirty="0" err="1">
                <a:solidFill>
                  <a:schemeClr val="bg1"/>
                </a:solidFill>
              </a:rPr>
              <a:t>assets</a:t>
            </a:r>
            <a:r>
              <a:rPr lang="es-UY" dirty="0">
                <a:solidFill>
                  <a:schemeClr val="bg1"/>
                </a:solidFill>
              </a:rPr>
              <a:t>/</a:t>
            </a:r>
            <a:r>
              <a:rPr lang="es-UY" dirty="0" err="1">
                <a:solidFill>
                  <a:schemeClr val="bg1"/>
                </a:solidFill>
              </a:rPr>
              <a:t>javascripts</a:t>
            </a:r>
            <a:r>
              <a:rPr lang="es-UY" dirty="0">
                <a:solidFill>
                  <a:schemeClr val="bg1"/>
                </a:solidFill>
              </a:rPr>
              <a:t>/application.js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 err="1">
                <a:solidFill>
                  <a:schemeClr val="accent1"/>
                </a:solidFill>
              </a:rPr>
              <a:t>create</a:t>
            </a:r>
            <a:r>
              <a:rPr lang="es-UY" dirty="0">
                <a:solidFill>
                  <a:schemeClr val="bg1"/>
                </a:solidFill>
              </a:rPr>
              <a:t>  app/</a:t>
            </a:r>
            <a:r>
              <a:rPr lang="es-UY" dirty="0" err="1">
                <a:solidFill>
                  <a:schemeClr val="bg1"/>
                </a:solidFill>
              </a:rPr>
              <a:t>assets</a:t>
            </a:r>
            <a:r>
              <a:rPr lang="es-UY" dirty="0">
                <a:solidFill>
                  <a:schemeClr val="bg1"/>
                </a:solidFill>
              </a:rPr>
              <a:t>/</a:t>
            </a:r>
            <a:r>
              <a:rPr lang="es-UY" dirty="0" err="1">
                <a:solidFill>
                  <a:schemeClr val="bg1"/>
                </a:solidFill>
              </a:rPr>
              <a:t>stylesheets</a:t>
            </a:r>
            <a:r>
              <a:rPr lang="es-UY" dirty="0">
                <a:solidFill>
                  <a:schemeClr val="bg1"/>
                </a:solidFill>
              </a:rPr>
              <a:t>/application.css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 err="1">
                <a:solidFill>
                  <a:schemeClr val="accent1"/>
                </a:solidFill>
              </a:rPr>
              <a:t>create</a:t>
            </a:r>
            <a:r>
              <a:rPr lang="es-UY" dirty="0">
                <a:solidFill>
                  <a:schemeClr val="bg1"/>
                </a:solidFill>
              </a:rPr>
              <a:t> …</a:t>
            </a:r>
          </a:p>
          <a:p>
            <a:pPr marL="174625" indent="-174625">
              <a:buFont typeface="Arial" panose="020B0604020202020204" pitchFamily="34" charset="0"/>
              <a:buChar char="$"/>
            </a:pPr>
            <a:endParaRPr lang="es-UY" dirty="0">
              <a:solidFill>
                <a:schemeClr val="bg1"/>
              </a:solidFill>
            </a:endParaRPr>
          </a:p>
          <a:p>
            <a:pPr marL="174625" indent="-174625">
              <a:buFont typeface="Arial" panose="020B0604020202020204" pitchFamily="34" charset="0"/>
              <a:buChar char="$"/>
            </a:pPr>
            <a:endParaRPr lang="es-U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09:30 – Ver </a:t>
            </a:r>
            <a:r>
              <a:rPr lang="es-MX" i="1" dirty="0"/>
              <a:t>status</a:t>
            </a:r>
            <a:endParaRPr lang="es-UY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5" y="1444038"/>
            <a:ext cx="9624256" cy="45135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882" indent="-342882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13" indent="-285737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8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buFont typeface="Arial" panose="020B0604020202020204" pitchFamily="34" charset="0"/>
              <a:buChar char="$"/>
            </a:pPr>
            <a:r>
              <a:rPr lang="es-MX" dirty="0" err="1">
                <a:solidFill>
                  <a:schemeClr val="bg1"/>
                </a:solidFill>
              </a:rPr>
              <a:t>git</a:t>
            </a:r>
            <a:r>
              <a:rPr lang="es-MX" dirty="0">
                <a:solidFill>
                  <a:schemeClr val="bg1"/>
                </a:solidFill>
              </a:rPr>
              <a:t> status</a:t>
            </a:r>
            <a:br>
              <a:rPr lang="es-MX" dirty="0">
                <a:solidFill>
                  <a:schemeClr val="bg1"/>
                </a:solidFill>
              </a:rPr>
            </a:br>
            <a:br>
              <a:rPr lang="es-MX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 branch </a:t>
            </a:r>
            <a:r>
              <a:rPr lang="en-US" dirty="0">
                <a:solidFill>
                  <a:schemeClr val="accent1"/>
                </a:solidFill>
              </a:rPr>
              <a:t>master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branch is up-to-date with '</a:t>
            </a:r>
            <a:r>
              <a:rPr lang="en-US" dirty="0">
                <a:solidFill>
                  <a:schemeClr val="accent1"/>
                </a:solidFill>
              </a:rPr>
              <a:t>origin/master</a:t>
            </a:r>
            <a:r>
              <a:rPr lang="en-US" dirty="0">
                <a:solidFill>
                  <a:schemeClr val="bg1"/>
                </a:solidFill>
              </a:rPr>
              <a:t>'.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nothing to commit, working directory clean</a:t>
            </a:r>
            <a:endParaRPr lang="es-UY" dirty="0">
              <a:solidFill>
                <a:schemeClr val="bg1"/>
              </a:solidFill>
            </a:endParaRPr>
          </a:p>
          <a:p>
            <a:pPr marL="174625" indent="-174625">
              <a:buFont typeface="Arial" panose="020B0604020202020204" pitchFamily="34" charset="0"/>
              <a:buChar char="$"/>
            </a:pPr>
            <a:endParaRPr lang="es-UY" dirty="0">
              <a:solidFill>
                <a:schemeClr val="bg1"/>
              </a:solidFill>
            </a:endParaRPr>
          </a:p>
          <a:p>
            <a:pPr marL="174625" indent="-174625">
              <a:buFont typeface="Arial" panose="020B0604020202020204" pitchFamily="34" charset="0"/>
              <a:buChar char="$"/>
            </a:pPr>
            <a:r>
              <a:rPr lang="es-UY" dirty="0" err="1">
                <a:solidFill>
                  <a:schemeClr val="bg1"/>
                </a:solidFill>
              </a:rPr>
              <a:t>rails</a:t>
            </a:r>
            <a:r>
              <a:rPr lang="es-UY" dirty="0">
                <a:solidFill>
                  <a:schemeClr val="bg1"/>
                </a:solidFill>
              </a:rPr>
              <a:t> s</a:t>
            </a:r>
            <a:br>
              <a:rPr lang="es-UY" dirty="0">
                <a:solidFill>
                  <a:schemeClr val="bg1"/>
                </a:solidFill>
              </a:rPr>
            </a:br>
            <a:br>
              <a:rPr lang="es-UY" dirty="0">
                <a:solidFill>
                  <a:schemeClr val="bg1"/>
                </a:solidFill>
              </a:rPr>
            </a:br>
            <a:r>
              <a:rPr lang="es-UY" dirty="0">
                <a:solidFill>
                  <a:schemeClr val="bg1"/>
                </a:solidFill>
              </a:rPr>
              <a:t>=&gt; </a:t>
            </a:r>
            <a:r>
              <a:rPr lang="es-UY" dirty="0" err="1">
                <a:solidFill>
                  <a:schemeClr val="accent1"/>
                </a:solidFill>
              </a:rPr>
              <a:t>Booting</a:t>
            </a:r>
            <a:r>
              <a:rPr lang="es-UY" dirty="0">
                <a:solidFill>
                  <a:schemeClr val="accent1"/>
                </a:solidFill>
              </a:rPr>
              <a:t> </a:t>
            </a:r>
            <a:r>
              <a:rPr lang="es-UY" dirty="0" err="1">
                <a:solidFill>
                  <a:schemeClr val="accent1"/>
                </a:solidFill>
              </a:rPr>
              <a:t>WEBrick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>
                <a:solidFill>
                  <a:schemeClr val="bg1"/>
                </a:solidFill>
              </a:rPr>
              <a:t>=&gt; </a:t>
            </a:r>
            <a:r>
              <a:rPr lang="es-UY" dirty="0" err="1">
                <a:solidFill>
                  <a:schemeClr val="bg1"/>
                </a:solidFill>
              </a:rPr>
              <a:t>Rails</a:t>
            </a:r>
            <a:r>
              <a:rPr lang="es-UY" dirty="0">
                <a:solidFill>
                  <a:schemeClr val="bg1"/>
                </a:solidFill>
              </a:rPr>
              <a:t> 4.2.4 </a:t>
            </a:r>
            <a:r>
              <a:rPr lang="es-UY" dirty="0" err="1">
                <a:solidFill>
                  <a:schemeClr val="bg1"/>
                </a:solidFill>
              </a:rPr>
              <a:t>application</a:t>
            </a:r>
            <a:r>
              <a:rPr lang="es-UY" dirty="0">
                <a:solidFill>
                  <a:schemeClr val="bg1"/>
                </a:solidFill>
              </a:rPr>
              <a:t> </a:t>
            </a:r>
            <a:r>
              <a:rPr lang="es-UY" dirty="0" err="1">
                <a:solidFill>
                  <a:schemeClr val="bg1"/>
                </a:solidFill>
              </a:rPr>
              <a:t>starting</a:t>
            </a:r>
            <a:r>
              <a:rPr lang="es-UY" dirty="0">
                <a:solidFill>
                  <a:schemeClr val="bg1"/>
                </a:solidFill>
              </a:rPr>
              <a:t> in </a:t>
            </a:r>
            <a:r>
              <a:rPr lang="es-UY" dirty="0" err="1">
                <a:solidFill>
                  <a:schemeClr val="bg1"/>
                </a:solidFill>
              </a:rPr>
              <a:t>development</a:t>
            </a:r>
            <a:r>
              <a:rPr lang="es-UY" dirty="0">
                <a:solidFill>
                  <a:schemeClr val="bg1"/>
                </a:solidFill>
              </a:rPr>
              <a:t> </a:t>
            </a:r>
            <a:r>
              <a:rPr lang="es-UY" dirty="0" err="1">
                <a:solidFill>
                  <a:schemeClr val="bg1"/>
                </a:solidFill>
              </a:rPr>
              <a:t>on</a:t>
            </a:r>
            <a:r>
              <a:rPr lang="es-UY" dirty="0">
                <a:solidFill>
                  <a:schemeClr val="bg1"/>
                </a:solidFill>
              </a:rPr>
              <a:t> </a:t>
            </a:r>
            <a:r>
              <a:rPr lang="es-UY" dirty="0">
                <a:solidFill>
                  <a:schemeClr val="bg1"/>
                </a:solidFill>
                <a:hlinkClick r:id="rId2"/>
              </a:rPr>
              <a:t>http://127.0.0.1:3000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>
                <a:solidFill>
                  <a:schemeClr val="bg1"/>
                </a:solidFill>
              </a:rPr>
              <a:t>=&gt; Run `</a:t>
            </a:r>
            <a:r>
              <a:rPr lang="es-UY" dirty="0" err="1">
                <a:solidFill>
                  <a:schemeClr val="bg1"/>
                </a:solidFill>
              </a:rPr>
              <a:t>rails</a:t>
            </a:r>
            <a:r>
              <a:rPr lang="es-UY" dirty="0">
                <a:solidFill>
                  <a:schemeClr val="bg1"/>
                </a:solidFill>
              </a:rPr>
              <a:t> server -h` </a:t>
            </a:r>
            <a:r>
              <a:rPr lang="es-UY" dirty="0" err="1">
                <a:solidFill>
                  <a:schemeClr val="bg1"/>
                </a:solidFill>
              </a:rPr>
              <a:t>for</a:t>
            </a:r>
            <a:r>
              <a:rPr lang="es-UY" dirty="0">
                <a:solidFill>
                  <a:schemeClr val="bg1"/>
                </a:solidFill>
              </a:rPr>
              <a:t> more </a:t>
            </a:r>
            <a:r>
              <a:rPr lang="es-UY" dirty="0" err="1">
                <a:solidFill>
                  <a:schemeClr val="bg1"/>
                </a:solidFill>
              </a:rPr>
              <a:t>startup</a:t>
            </a:r>
            <a:r>
              <a:rPr lang="es-UY" dirty="0">
                <a:solidFill>
                  <a:schemeClr val="bg1"/>
                </a:solidFill>
              </a:rPr>
              <a:t> </a:t>
            </a:r>
            <a:r>
              <a:rPr lang="es-UY" dirty="0" err="1">
                <a:solidFill>
                  <a:schemeClr val="bg1"/>
                </a:solidFill>
              </a:rPr>
              <a:t>options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>
                <a:solidFill>
                  <a:schemeClr val="bg1"/>
                </a:solidFill>
              </a:rPr>
              <a:t>=&gt; </a:t>
            </a:r>
            <a:r>
              <a:rPr lang="es-UY" dirty="0" err="1">
                <a:solidFill>
                  <a:schemeClr val="bg1"/>
                </a:solidFill>
              </a:rPr>
              <a:t>Ctrl</a:t>
            </a:r>
            <a:r>
              <a:rPr lang="es-UY" dirty="0">
                <a:solidFill>
                  <a:schemeClr val="bg1"/>
                </a:solidFill>
              </a:rPr>
              <a:t>-C to </a:t>
            </a:r>
            <a:r>
              <a:rPr lang="es-UY" dirty="0" err="1">
                <a:solidFill>
                  <a:schemeClr val="bg1"/>
                </a:solidFill>
              </a:rPr>
              <a:t>shutdown</a:t>
            </a:r>
            <a:r>
              <a:rPr lang="es-UY" dirty="0">
                <a:solidFill>
                  <a:schemeClr val="bg1"/>
                </a:solidFill>
              </a:rPr>
              <a:t> server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>
                <a:solidFill>
                  <a:schemeClr val="bg1"/>
                </a:solidFill>
              </a:rPr>
              <a:t>[2016-04-05 15:36:24] INFO  </a:t>
            </a:r>
            <a:r>
              <a:rPr lang="es-UY" dirty="0" err="1">
                <a:solidFill>
                  <a:schemeClr val="bg1"/>
                </a:solidFill>
              </a:rPr>
              <a:t>WEBrick</a:t>
            </a:r>
            <a:r>
              <a:rPr lang="es-UY" dirty="0">
                <a:solidFill>
                  <a:schemeClr val="bg1"/>
                </a:solidFill>
              </a:rPr>
              <a:t> 1.3.1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>
                <a:solidFill>
                  <a:schemeClr val="bg1"/>
                </a:solidFill>
              </a:rPr>
              <a:t>[2016-04-05 15:36:24] INFO  </a:t>
            </a:r>
            <a:r>
              <a:rPr lang="es-UY" dirty="0" err="1">
                <a:solidFill>
                  <a:schemeClr val="bg1"/>
                </a:solidFill>
              </a:rPr>
              <a:t>ruby</a:t>
            </a:r>
            <a:r>
              <a:rPr lang="es-UY" dirty="0">
                <a:solidFill>
                  <a:schemeClr val="bg1"/>
                </a:solidFill>
              </a:rPr>
              <a:t> 2.2.1 (2015-02-26) [x86_64-linux]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>
                <a:solidFill>
                  <a:schemeClr val="bg1"/>
                </a:solidFill>
              </a:rPr>
              <a:t>[2016-04-05 15:36:24] INFO  </a:t>
            </a:r>
            <a:r>
              <a:rPr lang="es-UY" dirty="0" err="1">
                <a:solidFill>
                  <a:schemeClr val="bg1"/>
                </a:solidFill>
              </a:rPr>
              <a:t>WEBrick</a:t>
            </a:r>
            <a:r>
              <a:rPr lang="es-UY" dirty="0">
                <a:solidFill>
                  <a:schemeClr val="bg1"/>
                </a:solidFill>
              </a:rPr>
              <a:t>::</a:t>
            </a:r>
            <a:r>
              <a:rPr lang="es-UY" dirty="0" err="1">
                <a:solidFill>
                  <a:schemeClr val="bg1"/>
                </a:solidFill>
              </a:rPr>
              <a:t>HTTPServer#start</a:t>
            </a:r>
            <a:r>
              <a:rPr lang="es-UY" dirty="0">
                <a:solidFill>
                  <a:schemeClr val="bg1"/>
                </a:solidFill>
              </a:rPr>
              <a:t>: </a:t>
            </a:r>
            <a:r>
              <a:rPr lang="es-UY" dirty="0" err="1">
                <a:solidFill>
                  <a:schemeClr val="bg1"/>
                </a:solidFill>
              </a:rPr>
              <a:t>pid</a:t>
            </a:r>
            <a:r>
              <a:rPr lang="es-UY" dirty="0">
                <a:solidFill>
                  <a:schemeClr val="bg1"/>
                </a:solidFill>
              </a:rPr>
              <a:t>=774 </a:t>
            </a:r>
            <a:r>
              <a:rPr lang="es-UY" dirty="0" err="1">
                <a:solidFill>
                  <a:schemeClr val="accent1"/>
                </a:solidFill>
              </a:rPr>
              <a:t>port</a:t>
            </a:r>
            <a:r>
              <a:rPr lang="es-UY" dirty="0">
                <a:solidFill>
                  <a:schemeClr val="accent1"/>
                </a:solidFill>
              </a:rPr>
              <a:t>=3000</a:t>
            </a:r>
            <a:br>
              <a:rPr lang="es-UY" dirty="0">
                <a:solidFill>
                  <a:schemeClr val="bg1"/>
                </a:solidFill>
              </a:rPr>
            </a:br>
            <a:r>
              <a:rPr lang="es-UY" dirty="0">
                <a:solidFill>
                  <a:schemeClr val="bg1"/>
                </a:solidFill>
              </a:rPr>
              <a:t>…………………………………………… …………………………………………… ……………………………………………</a:t>
            </a:r>
          </a:p>
          <a:p>
            <a:pPr marL="174625" indent="-174625">
              <a:buFont typeface="Arial" panose="020B0604020202020204" pitchFamily="34" charset="0"/>
              <a:buChar char="$"/>
            </a:pPr>
            <a:endParaRPr lang="es-U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3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09:30 – Ver </a:t>
            </a:r>
            <a:r>
              <a:rPr lang="es-MX" i="1" dirty="0"/>
              <a:t>status</a:t>
            </a:r>
            <a:endParaRPr lang="es-U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688080"/>
            <a:ext cx="8619734" cy="4269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099" y="1331889"/>
            <a:ext cx="861997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Y" dirty="0"/>
              <a:t>https://localhost:3000</a:t>
            </a:r>
          </a:p>
        </p:txBody>
      </p:sp>
    </p:spTree>
    <p:extLst>
      <p:ext uri="{BB962C8B-B14F-4D97-AF65-F5344CB8AC3E}">
        <p14:creationId xmlns:p14="http://schemas.microsoft.com/office/powerpoint/2010/main" val="186151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Time </a:t>
            </a:r>
            <a:r>
              <a:rPr lang="es-MX" dirty="0" err="1"/>
              <a:t>out</a:t>
            </a:r>
            <a:r>
              <a:rPr lang="es-MX" dirty="0"/>
              <a:t> – Patrón MVC</a:t>
            </a:r>
            <a:endParaRPr lang="es-UY" dirty="0"/>
          </a:p>
        </p:txBody>
      </p:sp>
      <p:pic>
        <p:nvPicPr>
          <p:cNvPr id="1026" name="Picture 2" descr="mvc_schema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72" y="1206776"/>
            <a:ext cx="3726425" cy="50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6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09:45 – Tomo </a:t>
            </a:r>
            <a:r>
              <a:rPr lang="es-MX" i="1" dirty="0" err="1"/>
              <a:t>user</a:t>
            </a:r>
            <a:r>
              <a:rPr lang="es-MX" i="1" dirty="0"/>
              <a:t> </a:t>
            </a:r>
            <a:r>
              <a:rPr lang="es-MX" i="1" dirty="0" err="1"/>
              <a:t>story</a:t>
            </a:r>
            <a:r>
              <a:rPr lang="es-MX" dirty="0"/>
              <a:t> de </a:t>
            </a:r>
            <a:r>
              <a:rPr lang="es-MX" i="1" dirty="0" err="1"/>
              <a:t>backlog</a:t>
            </a:r>
            <a:endParaRPr lang="es-UY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Y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5" y="1444038"/>
            <a:ext cx="9092770" cy="45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76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09:45 – Tomo </a:t>
            </a:r>
            <a:r>
              <a:rPr lang="es-MX" i="1" dirty="0" err="1"/>
              <a:t>user</a:t>
            </a:r>
            <a:r>
              <a:rPr lang="es-MX" i="1" dirty="0"/>
              <a:t> </a:t>
            </a:r>
            <a:r>
              <a:rPr lang="es-MX" i="1" dirty="0" err="1"/>
              <a:t>story</a:t>
            </a:r>
            <a:r>
              <a:rPr lang="es-MX" dirty="0"/>
              <a:t> de </a:t>
            </a:r>
            <a:r>
              <a:rPr lang="es-MX" i="1" dirty="0" err="1"/>
              <a:t>backlog</a:t>
            </a:r>
            <a:endParaRPr lang="es-U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Aca</a:t>
            </a:r>
            <a:r>
              <a:rPr lang="es-MX" dirty="0"/>
              <a:t> va el detalle de una historia de usuario</a:t>
            </a:r>
            <a:endParaRPr lang="es-U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35" y="1444038"/>
            <a:ext cx="9339471" cy="4645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3000"/>
                    </a14:imgEffect>
                    <a14:imgEffect>
                      <a14:brightnessContrast brigh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5505" y="-9728"/>
            <a:ext cx="4046495" cy="62743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083668" y="29497"/>
            <a:ext cx="5037777" cy="21981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64213" y="5977895"/>
            <a:ext cx="5047400" cy="2754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3465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6907</TotalTime>
  <Words>218</Words>
  <Application>Microsoft Office PowerPoint</Application>
  <PresentationFormat>Widescreen</PresentationFormat>
  <Paragraphs>44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Cordia New</vt:lpstr>
      <vt:lpstr>Trebuchet MS</vt:lpstr>
      <vt:lpstr>Wingdings 3</vt:lpstr>
      <vt:lpstr>Facet</vt:lpstr>
      <vt:lpstr>8 horas como desarrollador en VAIRIX</vt:lpstr>
      <vt:lpstr>09:00 – Daily meeting</vt:lpstr>
      <vt:lpstr>09:15 – Crear proyecto</vt:lpstr>
      <vt:lpstr>09:15 – Crear proyecto</vt:lpstr>
      <vt:lpstr>09:30 – Ver status</vt:lpstr>
      <vt:lpstr>09:30 – Ver status</vt:lpstr>
      <vt:lpstr>Time out – Patrón MVC</vt:lpstr>
      <vt:lpstr>09:45 – Tomo user story de backlog</vt:lpstr>
      <vt:lpstr>09:45 – Tomo user story de backlog</vt:lpstr>
      <vt:lpstr>09:50 – Git time! (branch)</vt:lpstr>
      <vt:lpstr>10:00 – “Especificar” paciente</vt:lpstr>
      <vt:lpstr>10:10 – Levantar servidor</vt:lpstr>
      <vt:lpstr>10:15 – Correr migraciones</vt:lpstr>
      <vt:lpstr>10:30 – Funcionalidad lista</vt:lpstr>
      <vt:lpstr>10:45 – Git time! (commit+push)</vt:lpstr>
      <vt:lpstr>14:00 – Último día de sprint (retro)</vt:lpstr>
      <vt:lpstr>15:00 – Último día del sprint (planning)</vt:lpstr>
      <vt:lpstr>18:00 – Ta mañaaaaana!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Dariomac</dc:creator>
  <cp:lastModifiedBy>dariomac@gmail.com</cp:lastModifiedBy>
  <cp:revision>413</cp:revision>
  <dcterms:created xsi:type="dcterms:W3CDTF">2015-03-02T12:40:58Z</dcterms:created>
  <dcterms:modified xsi:type="dcterms:W3CDTF">2019-01-24T02:13:06Z</dcterms:modified>
</cp:coreProperties>
</file>